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24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39003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400" y="4208929"/>
            <a:ext cx="5458968" cy="1048684"/>
          </a:xfr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0" y="5257800"/>
            <a:ext cx="5458968" cy="62179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0"/>
              </a:spcBef>
              <a:buClr>
                <a:schemeClr val="accent1"/>
              </a:buClr>
              <a:buSzPct val="100000"/>
              <a:buFont typeface="Wingdings 2" pitchFamily="18" charset="2"/>
              <a:buNone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90525"/>
            <a:ext cx="5504688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2200" b="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</a:lstStyle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8688" y="6356350"/>
            <a:ext cx="4736592" cy="365125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6494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8244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28244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57200" y="2214562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57200" y="4224973"/>
            <a:ext cx="3566160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052" y="990600"/>
            <a:ext cx="3566160" cy="51355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746811" y="268288"/>
            <a:ext cx="4114800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95082"/>
            <a:ext cx="3566160" cy="1035424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057400"/>
            <a:ext cx="3566160" cy="3657601"/>
          </a:xfrm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1365" y="6124014"/>
            <a:ext cx="1752600" cy="365125"/>
          </a:xfrm>
        </p:spPr>
        <p:txBody>
          <a:bodyPr/>
          <a:lstStyle>
            <a:lvl1pPr algn="l">
              <a:defRPr/>
            </a:lvl1pPr>
          </a:lstStyle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38637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4760258" y="990600"/>
            <a:ext cx="4096512" cy="561181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16775" y="268288"/>
            <a:ext cx="1639457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6858000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4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35471" y="268288"/>
            <a:ext cx="720761" cy="3639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788" y="4267200"/>
            <a:ext cx="6477000" cy="566738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9874" y="268288"/>
            <a:ext cx="3006726" cy="36393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8788" y="4840941"/>
            <a:ext cx="6475412" cy="130427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Picture Placeholder 2"/>
          <p:cNvSpPr>
            <a:spLocks noGrp="1"/>
          </p:cNvSpPr>
          <p:nvPr>
            <p:ph type="pic" idx="13"/>
          </p:nvPr>
        </p:nvSpPr>
        <p:spPr>
          <a:xfrm>
            <a:off x="3352800" y="268288"/>
            <a:ext cx="47019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1" name="Picture Placeholder 2"/>
          <p:cNvSpPr>
            <a:spLocks noGrp="1"/>
          </p:cNvSpPr>
          <p:nvPr>
            <p:ph type="pic" idx="14"/>
          </p:nvPr>
        </p:nvSpPr>
        <p:spPr>
          <a:xfrm>
            <a:off x="33528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2" name="Picture Placeholder 2"/>
          <p:cNvSpPr>
            <a:spLocks noGrp="1"/>
          </p:cNvSpPr>
          <p:nvPr>
            <p:ph type="pic" idx="15"/>
          </p:nvPr>
        </p:nvSpPr>
        <p:spPr>
          <a:xfrm>
            <a:off x="5750500" y="2131935"/>
            <a:ext cx="2304288" cy="17756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148918" y="268288"/>
            <a:ext cx="718073" cy="5669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43799" y="1035424"/>
            <a:ext cx="1322295" cy="5090739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035424"/>
            <a:ext cx="6019800" cy="5109789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212106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86953" y="268288"/>
            <a:ext cx="5669280" cy="25603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0399" y="4171950"/>
            <a:ext cx="5457919" cy="1085850"/>
          </a:xfrm>
        </p:spPr>
        <p:txBody>
          <a:bodyPr>
            <a:normAutofit/>
          </a:bodyPr>
          <a:lstStyle>
            <a:lvl1pPr>
              <a:defRPr sz="4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00401" y="5257799"/>
            <a:ext cx="5457918" cy="618565"/>
          </a:xfrm>
        </p:spPr>
        <p:txBody>
          <a:bodyPr>
            <a:normAutofit/>
          </a:bodyPr>
          <a:lstStyle>
            <a:lvl1pPr marL="0" indent="0" algn="l">
              <a:spcBef>
                <a:spcPct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 algn="ctr">
              <a:spcBef>
                <a:spcPct val="0"/>
              </a:spcBef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76600" y="389965"/>
            <a:ext cx="5499847" cy="365125"/>
          </a:xfrm>
        </p:spPr>
        <p:txBody>
          <a:bodyPr/>
          <a:lstStyle>
            <a:lvl1pPr>
              <a:defRPr sz="2200" b="0" baseline="0">
                <a:solidFill>
                  <a:schemeClr val="bg1"/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3847" y="6356350"/>
            <a:ext cx="473411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5459" y="6356350"/>
            <a:ext cx="685800" cy="365125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b="1" kern="120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3200400" y="2877671"/>
            <a:ext cx="5646867" cy="128016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268940" y="268288"/>
            <a:ext cx="182880" cy="388685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Content,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268288"/>
            <a:ext cx="1645920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8423" y="914400"/>
            <a:ext cx="650837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78423" y="2209800"/>
            <a:ext cx="6508377" cy="3916363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212106" y="6356350"/>
            <a:ext cx="1752600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78423" y="6356350"/>
            <a:ext cx="492685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31694" y="361016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5" y="1976718"/>
            <a:ext cx="1645920" cy="46257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758952" y="268288"/>
            <a:ext cx="1099073" cy="6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1" y="3429000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09801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600" y="6356350"/>
            <a:ext cx="1622612" cy="365125"/>
          </a:xfrm>
        </p:spPr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4812" y="6356350"/>
            <a:ext cx="531158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69875" y="4773706"/>
            <a:ext cx="2971800" cy="184458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0354" y="3429001"/>
            <a:ext cx="4966446" cy="1398494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20354" y="4824414"/>
            <a:ext cx="4966446" cy="1320800"/>
          </a:xfrm>
        </p:spPr>
        <p:txBody>
          <a:bodyPr anchor="t" anchorCtr="0">
            <a:normAutofit/>
          </a:bodyPr>
          <a:lstStyle>
            <a:lvl1pPr marL="0" indent="0" algn="r">
              <a:spcBef>
                <a:spcPts val="0"/>
              </a:spcBef>
              <a:buNone/>
              <a:defRPr sz="16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51212" y="6104965"/>
            <a:ext cx="506506" cy="365125"/>
          </a:xfrm>
        </p:spPr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69874" y="268288"/>
            <a:ext cx="2971800" cy="443865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82440" y="2214563"/>
            <a:ext cx="3566160" cy="39116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8835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279391" y="2054132"/>
            <a:ext cx="3566160" cy="639762"/>
          </a:xfrm>
        </p:spPr>
        <p:txBody>
          <a:bodyPr anchor="b">
            <a:noAutofit/>
          </a:bodyPr>
          <a:lstStyle>
            <a:lvl1pPr marL="0" indent="0" algn="ctr">
              <a:spcBef>
                <a:spcPct val="0"/>
              </a:spcBef>
              <a:buNone/>
              <a:defRPr sz="20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79391" y="2689411"/>
            <a:ext cx="3566160" cy="343675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148918" y="268288"/>
            <a:ext cx="718073" cy="164592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7391401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199" y="2214562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57199" y="4224973"/>
            <a:ext cx="7396163" cy="192024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199" y="914400"/>
            <a:ext cx="6508377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199" y="2209800"/>
            <a:ext cx="6508377" cy="39163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98659" y="6356350"/>
            <a:ext cx="1752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A24CD3-204F-4468-8EE4-28A6668D006A}" type="datetimeFigureOut">
              <a:rPr lang="en-US" smtClean="0"/>
              <a:t>10/10/12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812" y="6356350"/>
            <a:ext cx="6007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56494" y="361016"/>
            <a:ext cx="50650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200" b="1">
                <a:solidFill>
                  <a:schemeClr val="bg1"/>
                </a:solidFill>
              </a:defRPr>
            </a:lvl1pPr>
          </a:lstStyle>
          <a:p>
            <a:fld id="{57AF16DE-A0D5-4438-950F-5B1E159C2C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spcBef>
          <a:spcPts val="1800"/>
        </a:spcBef>
        <a:buClr>
          <a:schemeClr val="accent1"/>
        </a:buClr>
        <a:buSzPct val="100000"/>
        <a:buFont typeface="Wingdings 2" pitchFamily="18" charset="2"/>
        <a:buChar char="¡"/>
        <a:defRPr sz="2000" kern="1200">
          <a:solidFill>
            <a:schemeClr val="tx2"/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spcBef>
          <a:spcPts val="600"/>
        </a:spcBef>
        <a:buClr>
          <a:schemeClr val="accent1"/>
        </a:buClr>
        <a:buSzPct val="100000"/>
        <a:buFont typeface="Wingdings 2" pitchFamily="18" charset="2"/>
        <a:buChar char="¡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1377950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6pPr>
      <a:lvl7pPr marL="1603375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7pPr>
      <a:lvl8pPr marL="1830388" indent="-228600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"/>
        <a:defRPr lang="en-US" sz="1800" kern="1200" dirty="0" smtClean="0">
          <a:solidFill>
            <a:schemeClr val="tx2"/>
          </a:solidFill>
          <a:latin typeface="+mn-lt"/>
          <a:ea typeface="+mn-ea"/>
          <a:cs typeface="+mn-cs"/>
        </a:defRPr>
      </a:lvl8pPr>
      <a:lvl9pPr marL="2057400" indent="-228600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"/>
        <a:defRPr lang="en-US" sz="1800" kern="1200" dirty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This just in!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5837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RSA Europe Conference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Tom </a:t>
            </a:r>
            <a:r>
              <a:rPr lang="en-US" dirty="0" err="1" smtClean="0"/>
              <a:t>Heiser</a:t>
            </a:r>
            <a:r>
              <a:rPr lang="en-US" dirty="0" smtClean="0"/>
              <a:t>, President of RSA Europe said:</a:t>
            </a:r>
          </a:p>
          <a:p>
            <a:pPr lvl="1"/>
            <a:r>
              <a:rPr lang="en-US" i="1" dirty="0" smtClean="0"/>
              <a:t>Security </a:t>
            </a:r>
            <a:r>
              <a:rPr lang="en-US" i="1" dirty="0"/>
              <a:t>based only on compliance or risk makes little sense. Adversaries can read compliance rules just as well as information security </a:t>
            </a:r>
            <a:r>
              <a:rPr lang="en-US" i="1" dirty="0" smtClean="0"/>
              <a:t>professionals</a:t>
            </a:r>
          </a:p>
          <a:p>
            <a:pPr lvl="1"/>
            <a:r>
              <a:rPr lang="en-US" i="1" dirty="0"/>
              <a:t>meeting compliance takes managers out of the </a:t>
            </a:r>
            <a:r>
              <a:rPr lang="en-US" i="1" dirty="0" smtClean="0"/>
              <a:t>loop</a:t>
            </a:r>
          </a:p>
          <a:p>
            <a:pPr lvl="1"/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6507447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HTTPS Everywhere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Electronic Frontier Foundation</a:t>
            </a:r>
          </a:p>
          <a:p>
            <a:pPr lvl="1"/>
            <a:r>
              <a:rPr lang="en-US" dirty="0" smtClean="0"/>
              <a:t>HTTP Everywhere 3.0</a:t>
            </a:r>
          </a:p>
          <a:p>
            <a:pPr lvl="2"/>
            <a:r>
              <a:rPr lang="en-US" dirty="0" smtClean="0"/>
              <a:t>Automatically redirects URL to https: for</a:t>
            </a:r>
          </a:p>
          <a:p>
            <a:pPr lvl="2"/>
            <a:r>
              <a:rPr lang="en-US" dirty="0" smtClean="0"/>
              <a:t>1500+ websites</a:t>
            </a:r>
          </a:p>
          <a:p>
            <a:pPr lvl="2"/>
            <a:r>
              <a:rPr lang="en-US" dirty="0" smtClean="0"/>
              <a:t>Allowing for encryption between client/server</a:t>
            </a:r>
          </a:p>
          <a:p>
            <a:pPr lvl="2"/>
            <a:r>
              <a:rPr lang="en-US" dirty="0" smtClean="0"/>
              <a:t>SSL</a:t>
            </a:r>
          </a:p>
          <a:p>
            <a:pPr lvl="2"/>
            <a:r>
              <a:rPr lang="en-US" dirty="0" smtClean="0"/>
              <a:t>For Firefox and Chrome Browsers only </a:t>
            </a:r>
            <a:r>
              <a:rPr lang="en-US" dirty="0" smtClean="0">
                <a:sym typeface="Wingdings"/>
              </a:rPr>
              <a:t></a:t>
            </a:r>
          </a:p>
          <a:p>
            <a:pPr lvl="1"/>
            <a:r>
              <a:rPr lang="en-US" dirty="0" smtClean="0"/>
              <a:t>Decentralized SSL Observatory</a:t>
            </a:r>
          </a:p>
          <a:p>
            <a:pPr lvl="2"/>
            <a:r>
              <a:rPr lang="en-US" dirty="0" smtClean="0"/>
              <a:t>Anonymously sends digital certificates to EFF as part of their SSL Observatory Database</a:t>
            </a:r>
          </a:p>
          <a:p>
            <a:pPr lvl="2"/>
            <a:r>
              <a:rPr lang="en-US" i="1" dirty="0"/>
              <a:t>the Observatory will give warnings if you connect to a router, VPN, firewall or similar device that has an insecure private key due to the </a:t>
            </a:r>
            <a:r>
              <a:rPr lang="en-US" i="1" dirty="0" smtClean="0"/>
              <a:t>random number </a:t>
            </a:r>
            <a:r>
              <a:rPr lang="en-US" i="1" smtClean="0"/>
              <a:t>generator vulnerabilities</a:t>
            </a:r>
            <a:endParaRPr lang="en-US" i="1" dirty="0" smtClean="0"/>
          </a:p>
        </p:txBody>
      </p:sp>
    </p:spTree>
    <p:extLst>
      <p:ext uri="{BB962C8B-B14F-4D97-AF65-F5344CB8AC3E}">
        <p14:creationId xmlns:p14="http://schemas.microsoft.com/office/powerpoint/2010/main" val="3109950096"/>
      </p:ext>
    </p:extLst>
  </p:cSld>
  <p:clrMapOvr>
    <a:masterClrMapping/>
  </p:clrMapOvr>
</p:sld>
</file>

<file path=ppt/theme/theme1.xml><?xml version="1.0" encoding="utf-8"?>
<a:theme xmlns:a="http://schemas.openxmlformats.org/drawingml/2006/main" name="Plaza">
  <a:themeElements>
    <a:clrScheme name="Plaza">
      <a:dk1>
        <a:sysClr val="windowText" lastClr="000000"/>
      </a:dk1>
      <a:lt1>
        <a:sysClr val="window" lastClr="FFFFFF"/>
      </a:lt1>
      <a:dk2>
        <a:srgbClr val="333333"/>
      </a:dk2>
      <a:lt2>
        <a:srgbClr val="CCCCCC"/>
      </a:lt2>
      <a:accent1>
        <a:srgbClr val="990000"/>
      </a:accent1>
      <a:accent2>
        <a:srgbClr val="580101"/>
      </a:accent2>
      <a:accent3>
        <a:srgbClr val="E94A00"/>
      </a:accent3>
      <a:accent4>
        <a:srgbClr val="EB8F00"/>
      </a:accent4>
      <a:accent5>
        <a:srgbClr val="A4A4A4"/>
      </a:accent5>
      <a:accent6>
        <a:srgbClr val="666666"/>
      </a:accent6>
      <a:hlink>
        <a:srgbClr val="D01010"/>
      </a:hlink>
      <a:folHlink>
        <a:srgbClr val="E6682E"/>
      </a:folHlink>
    </a:clrScheme>
    <a:fontScheme name="Plaza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laza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100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0000"/>
                <a:satMod val="120000"/>
              </a:schemeClr>
            </a:gs>
            <a:gs pos="35000">
              <a:schemeClr val="phClr">
                <a:shade val="100000"/>
                <a:satMod val="150000"/>
              </a:schemeClr>
            </a:gs>
            <a:gs pos="70000">
              <a:schemeClr val="phClr">
                <a:tint val="100000"/>
                <a:shade val="100000"/>
                <a:satMod val="200000"/>
                <a:greenMod val="100000"/>
              </a:schemeClr>
            </a:gs>
            <a:gs pos="100000">
              <a:schemeClr val="phClr">
                <a:tint val="100000"/>
                <a:shade val="100000"/>
                <a:satMod val="250000"/>
                <a:greenMod val="100000"/>
              </a:schemeClr>
            </a:gs>
          </a:gsLst>
          <a:lin ang="16200000" scaled="1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190500" dist="63500" dir="5400000">
              <a:srgbClr val="FFFFFF">
                <a:alpha val="65000"/>
              </a:srgbClr>
            </a:innerShdw>
          </a:effectLst>
          <a:scene3d>
            <a:camera prst="orthographicFront">
              <a:rot lat="0" lon="0" rev="0"/>
            </a:camera>
            <a:lightRig rig="twoPt" dir="r">
              <a:rot lat="0" lon="0" rev="6000000"/>
            </a:lightRig>
          </a:scene3d>
          <a:sp3d prstMaterial="matte">
            <a:bevelT w="0" h="0" prst="relaxedInset"/>
          </a:sp3d>
        </a:effectStyle>
        <a:effectStyle>
          <a:effectLst>
            <a:innerShdw blurRad="50800" dist="25400" dir="13500000">
              <a:srgbClr val="FFFFFF">
                <a:alpha val="75000"/>
              </a:srgbClr>
            </a:innerShdw>
            <a:outerShdw blurRad="88900" dist="38100" dir="6600000" sx="101000" sy="101000" rotWithShape="0">
              <a:srgbClr val="000000">
                <a:alpha val="50000"/>
              </a:srgbClr>
            </a:outerShdw>
          </a:effectLst>
          <a:scene3d>
            <a:camera prst="perspectiveFront" fov="3000000"/>
            <a:lightRig rig="morning" dir="tl">
              <a:rot lat="0" lon="0" rev="1800000"/>
            </a:lightRig>
          </a:scene3d>
          <a:sp3d contourW="38100" prstMaterial="softEdge">
            <a:bevelT w="25400" h="38100"/>
            <a:contourClr>
              <a:schemeClr val="phClr">
                <a:tint val="6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Plaza.thmx</Template>
  <TotalTime>11</TotalTime>
  <Words>127</Words>
  <Application>Microsoft Macintosh PowerPoint</Application>
  <PresentationFormat>On-screen Show (4:3)</PresentationFormat>
  <Paragraphs>16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Plaza</vt:lpstr>
      <vt:lpstr>This just in!</vt:lpstr>
      <vt:lpstr>RSA Europe Conference</vt:lpstr>
      <vt:lpstr>HTTPS Everywhere</vt:lpstr>
    </vt:vector>
  </TitlesOfParts>
  <Company>University of Central Florida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just in!</dc:title>
  <dc:creator>Steven Hornik</dc:creator>
  <cp:lastModifiedBy>Steven Hornik</cp:lastModifiedBy>
  <cp:revision>2</cp:revision>
  <dcterms:created xsi:type="dcterms:W3CDTF">2012-10-10T21:20:13Z</dcterms:created>
  <dcterms:modified xsi:type="dcterms:W3CDTF">2012-10-10T21:32:01Z</dcterms:modified>
</cp:coreProperties>
</file>